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47"/>
  </p:notesMasterIdLst>
  <p:sldIdLst>
    <p:sldId id="276" r:id="rId3"/>
    <p:sldId id="277" r:id="rId4"/>
    <p:sldId id="279" r:id="rId5"/>
    <p:sldId id="278" r:id="rId6"/>
    <p:sldId id="338" r:id="rId7"/>
    <p:sldId id="339" r:id="rId8"/>
    <p:sldId id="312" r:id="rId9"/>
    <p:sldId id="334" r:id="rId10"/>
    <p:sldId id="281" r:id="rId11"/>
    <p:sldId id="292" r:id="rId12"/>
    <p:sldId id="306"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22" r:id="rId32"/>
    <p:sldId id="319" r:id="rId33"/>
    <p:sldId id="325" r:id="rId34"/>
    <p:sldId id="326" r:id="rId35"/>
    <p:sldId id="327" r:id="rId36"/>
    <p:sldId id="328" r:id="rId37"/>
    <p:sldId id="329" r:id="rId38"/>
    <p:sldId id="330" r:id="rId39"/>
    <p:sldId id="340" r:id="rId40"/>
    <p:sldId id="336" r:id="rId41"/>
    <p:sldId id="335" r:id="rId42"/>
    <p:sldId id="331" r:id="rId43"/>
    <p:sldId id="341" r:id="rId44"/>
    <p:sldId id="332" r:id="rId45"/>
    <p:sldId id="33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95"/>
    <p:restoredTop sz="76376"/>
  </p:normalViewPr>
  <p:slideViewPr>
    <p:cSldViewPr snapToGrid="0" snapToObjects="1">
      <p:cViewPr varScale="1">
        <p:scale>
          <a:sx n="85" d="100"/>
          <a:sy n="85" d="100"/>
        </p:scale>
        <p:origin x="776" y="1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10/14/18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a:t>
            </a:r>
            <a:r>
              <a:rPr lang="en-US" dirty="0" err="1"/>
              <a:t>tanh</a:t>
            </a:r>
            <a:r>
              <a:rPr lang="en-US" dirty="0"/>
              <a:t>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a:t>
            </a:r>
            <a:r>
              <a:rPr lang="en-US" dirty="0" err="1"/>
              <a:t>Tanh</a:t>
            </a:r>
            <a:r>
              <a:rPr lang="en-US" dirty="0"/>
              <a:t>,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information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16</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23</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43</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a:t>
            </a:r>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8 for modeling, 1 for software dev, and 2 business related. 14 total projects, and the 3 bolded ones were really large projects (big teams).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a:t>
            </a:r>
            <a:r>
              <a:rPr lang="en-US" dirty="0" err="1"/>
              <a:t>undertanding</a:t>
            </a:r>
            <a:r>
              <a:rPr lang="en-US" dirty="0"/>
              <a:t>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70090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385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2006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68620"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75364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1"/>
            <a:ext cx="51816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143001"/>
            <a:ext cx="51816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192410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1816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600201"/>
            <a:ext cx="51816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910836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70065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40049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7635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57468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98304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9059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8015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6148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CONFIDENTIAL</a:t>
            </a:r>
          </a:p>
        </p:txBody>
      </p:sp>
      <p:sp>
        <p:nvSpPr>
          <p:cNvPr id="9" name="Slide Number Placeholder 8"/>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52412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031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51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5528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4090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4A03F-F2B8-9B48-9360-368980262D13}" type="slidenum">
              <a:rPr lang="en-US" smtClean="0"/>
              <a:t>‹#›</a:t>
            </a:fld>
            <a:endParaRPr lang="en-US"/>
          </a:p>
        </p:txBody>
      </p:sp>
    </p:spTree>
    <p:extLst>
      <p:ext uri="{BB962C8B-B14F-4D97-AF65-F5344CB8AC3E}">
        <p14:creationId xmlns:p14="http://schemas.microsoft.com/office/powerpoint/2010/main" val="16518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github.com/epreble/ncsu_iaa_cnn_guest_lecture.git" TargetMode="External"/><Relationship Id="rId4" Type="http://schemas.openxmlformats.org/officeDocument/2006/relationships/hyperlink" Target="http://localhost:8888/notebooks/Image_Classification_Tensorflow_for_Poets.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71" y="2110684"/>
            <a:ext cx="2425182" cy="2425182"/>
          </a:xfrm>
          <a:prstGeom prst="rect">
            <a:avLst/>
          </a:prstGeom>
        </p:spPr>
      </p:pic>
      <p:sp>
        <p:nvSpPr>
          <p:cNvPr id="6" name="TextBox 5"/>
          <p:cNvSpPr txBox="1"/>
          <p:nvPr/>
        </p:nvSpPr>
        <p:spPr>
          <a:xfrm>
            <a:off x="262978" y="4535866"/>
            <a:ext cx="1548694" cy="646331"/>
          </a:xfrm>
          <a:prstGeom prst="rect">
            <a:avLst/>
          </a:prstGeom>
          <a:noFill/>
        </p:spPr>
        <p:txBody>
          <a:bodyPr wrap="none" rtlCol="0">
            <a:spAutoFit/>
          </a:bodyPr>
          <a:lstStyle/>
          <a:p>
            <a:r>
              <a:rPr lang="en-US" sz="3600" dirty="0">
                <a:solidFill>
                  <a:schemeClr val="accent2"/>
                </a:solidFill>
              </a:rPr>
              <a:t>Orange</a:t>
            </a:r>
          </a:p>
        </p:txBody>
      </p:sp>
      <p:sp>
        <p:nvSpPr>
          <p:cNvPr id="7" name="TextBox 6"/>
          <p:cNvSpPr txBox="1"/>
          <p:nvPr/>
        </p:nvSpPr>
        <p:spPr>
          <a:xfrm>
            <a:off x="2704743" y="1464353"/>
            <a:ext cx="1013419" cy="646331"/>
          </a:xfrm>
          <a:prstGeom prst="rect">
            <a:avLst/>
          </a:prstGeom>
          <a:noFill/>
        </p:spPr>
        <p:txBody>
          <a:bodyPr wrap="none" rtlCol="0">
            <a:spAutoFit/>
          </a:bodyPr>
          <a:lstStyle/>
          <a:p>
            <a:r>
              <a:rPr lang="en-US" sz="3600" dirty="0">
                <a:solidFill>
                  <a:schemeClr val="accent1"/>
                </a:solidFill>
              </a:rPr>
              <a:t>Blue</a:t>
            </a:r>
          </a:p>
        </p:txBody>
      </p:sp>
      <p:sp>
        <p:nvSpPr>
          <p:cNvPr id="8" name="TextBox 7"/>
          <p:cNvSpPr txBox="1"/>
          <p:nvPr/>
        </p:nvSpPr>
        <p:spPr>
          <a:xfrm>
            <a:off x="10101770" y="1631003"/>
            <a:ext cx="802464" cy="646331"/>
          </a:xfrm>
          <a:prstGeom prst="rect">
            <a:avLst/>
          </a:prstGeom>
          <a:noFill/>
        </p:spPr>
        <p:txBody>
          <a:bodyPr wrap="none" rtlCol="0">
            <a:spAutoFit/>
          </a:bodyPr>
          <a:lstStyle/>
          <a:p>
            <a:r>
              <a:rPr lang="en-US" sz="3600"/>
              <a:t>Cat</a:t>
            </a:r>
            <a:endParaRPr lang="en-US" sz="3600" dirty="0"/>
          </a:p>
        </p:txBody>
      </p:sp>
      <p:cxnSp>
        <p:nvCxnSpPr>
          <p:cNvPr id="9" name="Straight Arrow Connector 8"/>
          <p:cNvCxnSpPr/>
          <p:nvPr/>
        </p:nvCxnSpPr>
        <p:spPr>
          <a:xfrm>
            <a:off x="3734746" y="3446500"/>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9658" y="2620374"/>
            <a:ext cx="3910686" cy="646331"/>
          </a:xfrm>
          <a:prstGeom prst="rect">
            <a:avLst/>
          </a:prstGeom>
          <a:noFill/>
        </p:spPr>
        <p:txBody>
          <a:bodyPr wrap="none" rtlCol="0">
            <a:spAutoFit/>
          </a:bodyPr>
          <a:lstStyle/>
          <a:p>
            <a:r>
              <a:rPr lang="en-US" sz="3600" dirty="0"/>
              <a:t>How to get to here?</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8550" y="2167253"/>
            <a:ext cx="2312043" cy="2312043"/>
          </a:xfrm>
          <a:prstGeom prst="rect">
            <a:avLst/>
          </a:prstGeom>
        </p:spPr>
      </p:pic>
      <p:sp>
        <p:nvSpPr>
          <p:cNvPr id="12" name="TextBox 11"/>
          <p:cNvSpPr txBox="1"/>
          <p:nvPr/>
        </p:nvSpPr>
        <p:spPr>
          <a:xfrm>
            <a:off x="10101770" y="1631003"/>
            <a:ext cx="1475469" cy="2308324"/>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p:txBody>
      </p:sp>
      <p:sp>
        <p:nvSpPr>
          <p:cNvPr id="13" name="TextBox 12"/>
          <p:cNvSpPr txBox="1"/>
          <p:nvPr/>
        </p:nvSpPr>
        <p:spPr>
          <a:xfrm>
            <a:off x="10101770" y="1631003"/>
            <a:ext cx="1588192" cy="3416320"/>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a:p>
            <a:r>
              <a:rPr lang="en-US" sz="3600" dirty="0"/>
              <a:t>in the</a:t>
            </a:r>
          </a:p>
          <a:p>
            <a:r>
              <a:rPr lang="en-US" sz="3600" dirty="0"/>
              <a:t>Kitchen</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a:t>
            </a:r>
            <a:r>
              <a:rPr lang="mr-IN" sz="2400" dirty="0"/>
              <a:t>–</a:t>
            </a:r>
            <a:r>
              <a:rPr lang="en-US" sz="2400" dirty="0"/>
              <a:t>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pic>
        <p:nvPicPr>
          <p:cNvPr id="18" name="Picture 17"/>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79343"/>
            <a:ext cx="1937982" cy="2008496"/>
          </a:xfrm>
          <a:prstGeom prst="rect">
            <a:avLst/>
          </a:prstGeom>
        </p:spPr>
      </p:pic>
      <p:pic>
        <p:nvPicPr>
          <p:cNvPr id="19" name="Picture 18"/>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038531" y="2479343"/>
            <a:ext cx="2157720" cy="2008496"/>
          </a:xfrm>
          <a:prstGeom prst="rect">
            <a:avLst/>
          </a:prstGeom>
        </p:spPr>
      </p:pic>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8041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fontScale="92500" lnSpcReduction="10000"/>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err="1"/>
              <a:t>Jupyter</a:t>
            </a:r>
            <a:r>
              <a:rPr lang="en-US" sz="3200" dirty="0"/>
              <a:t> Notebook Demo:</a:t>
            </a:r>
            <a:br>
              <a:rPr lang="en-US" sz="3200" dirty="0"/>
            </a:br>
            <a:br>
              <a:rPr lang="en-US" sz="3200" dirty="0"/>
            </a:br>
            <a:r>
              <a:rPr lang="en-US" dirty="0">
                <a:hlinkClick r:id="rId4"/>
              </a:rPr>
              <a:t>http://localhost:8888/notebooks/Image_Classification_Tensorflow_for_Poets.ipynb</a:t>
            </a:r>
            <a:endParaRPr lang="en-US" sz="3200" dirty="0"/>
          </a:p>
          <a:p>
            <a:endParaRPr lang="en-US" sz="3200" dirty="0"/>
          </a:p>
          <a:p>
            <a:r>
              <a:rPr lang="en-US" sz="3200" dirty="0"/>
              <a:t>My notebooks available for download at GitHub</a:t>
            </a:r>
            <a:br>
              <a:rPr lang="en-US" sz="3200" dirty="0"/>
            </a:br>
            <a:br>
              <a:rPr lang="en-US" sz="3200" dirty="0"/>
            </a:br>
            <a:r>
              <a:rPr lang="en-US" sz="2800" dirty="0">
                <a:hlinkClick r:id="rId5"/>
              </a:rPr>
              <a:t>https://github.com/epreble/ncsu_iaa_cnn_guest_lecture.git</a:t>
            </a:r>
            <a:endParaRPr lang="en-US" sz="2800" dirty="0"/>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 for 2017</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0952" y="692551"/>
            <a:ext cx="6810098" cy="5761343"/>
          </a:xfrm>
          <a:prstGeom prst="rect">
            <a:avLst/>
          </a:prstGeom>
        </p:spPr>
      </p:pic>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HYPE</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dirty="0"/>
              <a:t>Use existing HR data</a:t>
            </a:r>
          </a:p>
          <a:p>
            <a:pPr marL="565150" lvl="1" indent="-342900">
              <a:buFont typeface="+mj-lt"/>
              <a:buAutoNum type="arabicPeriod"/>
            </a:pPr>
            <a:r>
              <a:rPr lang="en-US" dirty="0"/>
              <a:t>Tell me how to use our HR data to predict employee retention rates</a:t>
            </a:r>
          </a:p>
          <a:p>
            <a:pPr marL="565150" lvl="1" indent="-342900">
              <a:buFont typeface="+mj-lt"/>
              <a:buAutoNum type="arabicPeriod"/>
            </a:pPr>
            <a:r>
              <a:rPr lang="en-US" dirty="0"/>
              <a:t>Tell me how to use our HR data to generate higher profits</a:t>
            </a:r>
          </a:p>
          <a:p>
            <a:endParaRPr lang="en-US" dirty="0"/>
          </a:p>
          <a:p>
            <a:endParaRPr lang="en-US" dirty="0"/>
          </a:p>
          <a:p>
            <a:r>
              <a:rPr lang="en-US" dirty="0"/>
              <a:t>Use “AI” to</a:t>
            </a:r>
          </a:p>
          <a:p>
            <a:pPr marL="565150" lvl="1" indent="-342900">
              <a:buFont typeface="+mj-lt"/>
              <a:buAutoNum type="arabicPeriod"/>
            </a:pPr>
            <a:r>
              <a:rPr lang="en-US" dirty="0"/>
              <a:t>Find all the patents that will lead to products that are competitive with ours</a:t>
            </a:r>
          </a:p>
          <a:p>
            <a:pPr marL="565150" lvl="1" indent="-342900">
              <a:buFont typeface="+mj-lt"/>
              <a:buAutoNum type="arabicPeriod"/>
            </a:pPr>
            <a:r>
              <a:rPr lang="en-US" dirty="0"/>
              <a:t>Analyze twitter data for social trends related to e-cigarettes</a:t>
            </a:r>
          </a:p>
          <a:p>
            <a:pPr lvl="1"/>
            <a:endParaRPr lang="en-US" dirty="0"/>
          </a:p>
          <a:p>
            <a:endParaRPr lang="en-US" dirty="0"/>
          </a:p>
          <a:p>
            <a:r>
              <a:rPr lang="en-US" dirty="0"/>
              <a:t>Aggregate all your company data into a data lake and</a:t>
            </a:r>
          </a:p>
          <a:p>
            <a:pPr marL="565150" lvl="1" indent="-342900">
              <a:buFont typeface="+mj-lt"/>
              <a:buAutoNum type="arabicPeriod"/>
            </a:pPr>
            <a:r>
              <a:rPr lang="en-US" dirty="0"/>
              <a:t>Predict </a:t>
            </a:r>
            <a:r>
              <a:rPr lang="en-US" dirty="0" err="1"/>
              <a:t>xyz</a:t>
            </a:r>
            <a:endParaRPr lang="en-US" dirty="0"/>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fontScale="92500" lnSpcReduction="20000"/>
          </a:bodyPr>
          <a:lstStyle/>
          <a:p>
            <a:r>
              <a:rPr lang="en-US" sz="2800" dirty="0"/>
              <a:t>What if a flower classification model is better at roses than tulips?</a:t>
            </a:r>
          </a:p>
          <a:p>
            <a:endParaRPr lang="en-US" sz="2800" dirty="0"/>
          </a:p>
          <a:p>
            <a:r>
              <a:rPr lang="en-US" sz="2800" dirty="0"/>
              <a:t>What if a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a:p>
            <a:endParaRPr lang="en-US" sz="2800" dirty="0"/>
          </a:p>
          <a:p>
            <a:r>
              <a:rPr lang="en-US" sz="2800" dirty="0"/>
              <a:t>Ignoring ethical bias can land your company on CNN</a:t>
            </a:r>
          </a:p>
          <a:p>
            <a:endParaRPr lang="en-US" sz="2800" dirty="0"/>
          </a:p>
          <a:p>
            <a:r>
              <a:rPr lang="en-US" sz="2800" dirty="0"/>
              <a:t>Demonstrating ethical leadership can build your brand, prevent customer surprises, and help highlight/reduce model bias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5823" y="1812836"/>
            <a:ext cx="5023578" cy="3154236"/>
          </a:xfrm>
          <a:prstGeom prst="rect">
            <a:avLst/>
          </a:prstGeom>
        </p:spPr>
      </p:pic>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4531" y="1837497"/>
            <a:ext cx="5023578" cy="3104914"/>
          </a:xfrm>
          <a:prstGeom prst="rect">
            <a:avLst/>
          </a:prstGeom>
        </p:spPr>
      </p:pic>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15 months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publication details for the International Space Station (Dashboard)</a:t>
            </a: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a:pPr>
            <a:r>
              <a:rPr lang="en-US" sz="1400" dirty="0"/>
              <a:t>Seizure detection using ECG sensor (Logistic, Basic Neural Networks)</a:t>
            </a:r>
          </a:p>
          <a:p>
            <a:pPr marL="565150" lvl="1" indent="-342900">
              <a:buFont typeface="+mj-lt"/>
              <a:buAutoNum type="arabicPeriod"/>
            </a:pPr>
            <a:r>
              <a:rPr lang="en-US" sz="1400" b="1" dirty="0" err="1"/>
              <a:t>Attego</a:t>
            </a:r>
            <a:r>
              <a:rPr lang="en-US" sz="1400" b="1" dirty="0"/>
              <a:t> – Financial risk simulation (Monte Carlo Simulations)</a:t>
            </a:r>
          </a:p>
          <a:p>
            <a:pPr marL="565150" lvl="1" indent="-342900">
              <a:buFont typeface="+mj-lt"/>
              <a:buAutoNum type="arabicPeriod"/>
            </a:pPr>
            <a:r>
              <a:rPr lang="en-US" sz="1400" b="1" dirty="0"/>
              <a:t>Custom object detection in drone videos (Convolutional Neural Networks)</a:t>
            </a:r>
          </a:p>
          <a:p>
            <a:pPr marL="565150" lvl="1" indent="-342900">
              <a:buFont typeface="+mj-lt"/>
              <a:buAutoNum type="arabicPeriod"/>
            </a:pPr>
            <a:r>
              <a:rPr lang="en-US" sz="1400" dirty="0"/>
              <a:t>Determine land use in Rwanda via satellite imagery (Logistic)</a:t>
            </a:r>
          </a:p>
          <a:p>
            <a:pPr marL="565150" lvl="1" indent="-342900">
              <a:buFont typeface="+mj-lt"/>
              <a:buAutoNum type="arabicPeriod"/>
            </a:pPr>
            <a:r>
              <a:rPr lang="en-US" sz="1400" dirty="0"/>
              <a:t>Determine physiological impact of lighting conditions on workers (Logistic)</a:t>
            </a:r>
          </a:p>
          <a:p>
            <a:pPr marL="565150" lvl="1" indent="-342900">
              <a:buFont typeface="+mj-lt"/>
              <a:buAutoNum type="arabicPeriod"/>
            </a:pPr>
            <a:r>
              <a:rPr lang="en-US" sz="1400" dirty="0"/>
              <a:t>Drone route optimization for medical test kit delivery (Optimization)</a:t>
            </a:r>
          </a:p>
          <a:p>
            <a:pPr marL="565150" lvl="1" indent="-342900">
              <a:buFont typeface="+mj-lt"/>
              <a:buAutoNum type="arabicPeriod"/>
            </a:pPr>
            <a:r>
              <a:rPr lang="en-US" sz="1400" dirty="0"/>
              <a:t>DTRA – Pre-symptomatically detect if someone is sick (Kolmogorov-Smirnov Distribution Testing)</a:t>
            </a:r>
          </a:p>
          <a:p>
            <a:pPr marL="565150" lvl="1" indent="-342900">
              <a:buFont typeface="+mj-lt"/>
              <a:buAutoNum type="arabicPeriod"/>
            </a:pPr>
            <a:r>
              <a:rPr lang="en-US" sz="1400" dirty="0"/>
              <a:t>Detect traumatic brain injury in ECG sensor data (Logistic)</a:t>
            </a:r>
          </a:p>
          <a:p>
            <a:endParaRPr lang="en-US" sz="1600" dirty="0"/>
          </a:p>
          <a:p>
            <a:r>
              <a:rPr lang="en-US" sz="1600" dirty="0"/>
              <a:t>Software Development</a:t>
            </a:r>
          </a:p>
          <a:p>
            <a:pPr marL="565150" lvl="1" indent="-342900">
              <a:buFont typeface="+mj-lt"/>
              <a:buAutoNum type="arabicPeriod"/>
            </a:pPr>
            <a:r>
              <a:rPr lang="en-US" sz="1400" b="1" dirty="0"/>
              <a:t>Aerosol penetration of protective clothing (Real time image analysis)</a:t>
            </a:r>
          </a:p>
          <a:p>
            <a:endParaRPr lang="en-US" sz="1600" dirty="0"/>
          </a:p>
          <a:p>
            <a:r>
              <a:rPr lang="en-US" sz="1600" dirty="0"/>
              <a:t>Business Related</a:t>
            </a:r>
          </a:p>
          <a:p>
            <a:pPr marL="565150" lvl="1" indent="-342900">
              <a:buFont typeface="+mj-lt"/>
              <a:buAutoNum type="arabicPeriod"/>
            </a:pPr>
            <a:r>
              <a:rPr lang="en-US" sz="1400" dirty="0"/>
              <a:t>Confidential Client – AI Research (Report)</a:t>
            </a:r>
          </a:p>
          <a:p>
            <a:pPr marL="565150" lvl="1" indent="-342900">
              <a:buFont typeface="+mj-lt"/>
              <a:buAutoNum type="arabicPeriod"/>
            </a:pPr>
            <a:r>
              <a:rPr lang="en-US" sz="1400" dirty="0"/>
              <a:t>Confidential Client – Locate novel data sources for client needs (Report)</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795365" y="612647"/>
            <a:ext cx="1582549" cy="5909310"/>
          </a:xfrm>
          <a:prstGeom prst="rect">
            <a:avLst/>
          </a:prstGeom>
          <a:noFill/>
        </p:spPr>
        <p:txBody>
          <a:bodyPr wrap="none" rtlCol="0">
            <a:spAutoFit/>
          </a:bodyPr>
          <a:lstStyle/>
          <a:p>
            <a:pPr algn="ctr"/>
            <a:r>
              <a:rPr lang="en-US" u="sng" dirty="0"/>
              <a:t>IAA Exposure</a:t>
            </a:r>
          </a:p>
          <a:p>
            <a:pPr algn="ctr"/>
            <a:r>
              <a:rPr lang="en-US" dirty="0"/>
              <a:t>no</a:t>
            </a:r>
          </a:p>
          <a:p>
            <a:pPr algn="ctr"/>
            <a:r>
              <a:rPr lang="en-US" dirty="0"/>
              <a:t>yes/no</a:t>
            </a:r>
          </a:p>
          <a:p>
            <a:pPr algn="ctr"/>
            <a:r>
              <a:rPr lang="en-US" dirty="0"/>
              <a:t>yes/no</a:t>
            </a:r>
          </a:p>
          <a:p>
            <a:pPr algn="ctr"/>
            <a:endParaRPr lang="en-US" dirty="0"/>
          </a:p>
          <a:p>
            <a:pPr algn="ctr"/>
            <a:endParaRPr lang="en-US" dirty="0"/>
          </a:p>
          <a:p>
            <a:pPr algn="ctr"/>
            <a:r>
              <a:rPr lang="en-US" dirty="0"/>
              <a:t>yes/yes</a:t>
            </a:r>
          </a:p>
          <a:p>
            <a:pPr algn="ctr"/>
            <a:r>
              <a:rPr lang="en-US" dirty="0"/>
              <a:t>yes</a:t>
            </a:r>
          </a:p>
          <a:p>
            <a:pPr algn="ctr"/>
            <a:r>
              <a:rPr lang="en-US" dirty="0"/>
              <a:t>no</a:t>
            </a:r>
          </a:p>
          <a:p>
            <a:pPr algn="ctr"/>
            <a:r>
              <a:rPr lang="en-US" dirty="0"/>
              <a:t>yes</a:t>
            </a:r>
          </a:p>
          <a:p>
            <a:pPr algn="ctr"/>
            <a:r>
              <a:rPr lang="en-US" dirty="0"/>
              <a:t>yes</a:t>
            </a:r>
          </a:p>
          <a:p>
            <a:pPr algn="ctr"/>
            <a:r>
              <a:rPr lang="en-US" dirty="0"/>
              <a:t>yes</a:t>
            </a:r>
          </a:p>
          <a:p>
            <a:pPr algn="ctr"/>
            <a:r>
              <a:rPr lang="en-US" dirty="0"/>
              <a:t>yes</a:t>
            </a:r>
          </a:p>
          <a:p>
            <a:pPr algn="ctr"/>
            <a:r>
              <a:rPr lang="en-US" dirty="0"/>
              <a:t>yes</a:t>
            </a:r>
          </a:p>
          <a:p>
            <a:pPr algn="ctr"/>
            <a:endParaRPr lang="en-US" dirty="0"/>
          </a:p>
          <a:p>
            <a:pPr algn="ctr"/>
            <a:endParaRPr lang="en-US" dirty="0"/>
          </a:p>
          <a:p>
            <a:pPr algn="ctr"/>
            <a:r>
              <a:rPr lang="en-US" dirty="0"/>
              <a:t>no</a:t>
            </a:r>
          </a:p>
          <a:p>
            <a:pPr algn="ctr"/>
            <a:endParaRPr lang="en-US" dirty="0"/>
          </a:p>
          <a:p>
            <a:pPr algn="ctr"/>
            <a:endParaRPr lang="en-US" dirty="0"/>
          </a:p>
          <a:p>
            <a:pPr algn="ctr"/>
            <a:r>
              <a:rPr lang="en-US" dirty="0"/>
              <a:t>yes</a:t>
            </a:r>
          </a:p>
          <a:p>
            <a:pPr algn="ctr"/>
            <a:r>
              <a:rPr lang="en-US" dirty="0"/>
              <a:t>yes</a:t>
            </a:r>
          </a:p>
        </p:txBody>
      </p:sp>
      <p:cxnSp>
        <p:nvCxnSpPr>
          <p:cNvPr id="11" name="Straight Arrow Connector 10">
            <a:extLst>
              <a:ext uri="{FF2B5EF4-FFF2-40B4-BE49-F238E27FC236}">
                <a16:creationId xmlns:a16="http://schemas.microsoft.com/office/drawing/2014/main" id="{DBAF6F5B-9B8D-314E-A949-422BEB5374CF}"/>
              </a:ext>
            </a:extLst>
          </p:cNvPr>
          <p:cNvCxnSpPr>
            <a:cxnSpLocks/>
          </p:cNvCxnSpPr>
          <p:nvPr/>
        </p:nvCxnSpPr>
        <p:spPr bwMode="auto">
          <a:xfrm>
            <a:off x="7450112" y="3028013"/>
            <a:ext cx="2953062"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B60F0BC-8CB6-E24F-9B8F-584A39F3F6BF}"/>
              </a:ext>
            </a:extLst>
          </p:cNvPr>
          <p:cNvCxnSpPr>
            <a:cxnSpLocks/>
          </p:cNvCxnSpPr>
          <p:nvPr/>
        </p:nvCxnSpPr>
        <p:spPr bwMode="auto">
          <a:xfrm>
            <a:off x="7045377" y="5204085"/>
            <a:ext cx="3357797"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16" end="16"/>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9" end="1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math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Simple 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6911</TotalTime>
  <Words>3181</Words>
  <Application>Microsoft Macintosh PowerPoint</Application>
  <PresentationFormat>Widescreen</PresentationFormat>
  <Paragraphs>827</Paragraphs>
  <Slides>44</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ヒラギノ角ゴ Pro W3</vt:lpstr>
      <vt:lpstr>Arial</vt:lpstr>
      <vt:lpstr>Arial Narrow</vt:lpstr>
      <vt:lpstr>Calibri</vt:lpstr>
      <vt:lpstr>Calibri Light</vt:lpstr>
      <vt:lpstr>Mangal</vt:lpstr>
      <vt:lpstr>Wingdings</vt:lpstr>
      <vt:lpstr>Office Theme</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15 months</vt:lpstr>
      <vt:lpstr>Lecture Agenda</vt:lpstr>
      <vt:lpstr>What is a CNN?</vt:lpstr>
      <vt:lpstr>CNN Diagram for Image Analysis</vt:lpstr>
      <vt:lpstr>How are CNN’s going to automate jobs?</vt:lpstr>
      <vt:lpstr>Neural network perfect storm has arrived</vt:lpstr>
      <vt:lpstr>How does it work?</vt:lpstr>
      <vt:lpstr>Playground Demo 1</vt:lpstr>
      <vt:lpstr>Playground Demo 2</vt:lpstr>
      <vt:lpstr>Playground Demo 3</vt:lpstr>
      <vt:lpstr>How does a CNN “Learn”?</vt:lpstr>
      <vt:lpstr>Is that it?</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2017</vt:lpstr>
      <vt:lpstr>3 Major Areas for Caution</vt:lpstr>
      <vt:lpstr>Spot the HYPE</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224</cp:revision>
  <cp:lastPrinted>2017-10-17T21:54:46Z</cp:lastPrinted>
  <dcterms:created xsi:type="dcterms:W3CDTF">2017-09-15T03:20:43Z</dcterms:created>
  <dcterms:modified xsi:type="dcterms:W3CDTF">2018-10-14T16:47:23Z</dcterms:modified>
</cp:coreProperties>
</file>